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10"/>
  </p:notesMasterIdLst>
  <p:sldIdLst>
    <p:sldId id="257" r:id="rId5"/>
    <p:sldId id="258" r:id="rId6"/>
    <p:sldId id="277" r:id="rId7"/>
    <p:sldId id="279" r:id="rId8"/>
    <p:sldId id="278" r:id="rId9"/>
    <p:sldId id="286" r:id="rId10"/>
    <p:sldId id="280" r:id="rId11"/>
    <p:sldId id="281" r:id="rId12"/>
    <p:sldId id="282" r:id="rId13"/>
    <p:sldId id="262" r:id="rId14"/>
    <p:sldId id="263" r:id="rId15"/>
    <p:sldId id="284" r:id="rId16"/>
    <p:sldId id="283" r:id="rId17"/>
    <p:sldId id="285" r:id="rId18"/>
    <p:sldId id="268" r:id="rId19"/>
    <p:sldId id="287" r:id="rId20"/>
    <p:sldId id="288" r:id="rId21"/>
    <p:sldId id="272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66" r:id="rId31"/>
    <p:sldId id="298" r:id="rId32"/>
    <p:sldId id="273" r:id="rId33"/>
    <p:sldId id="299" r:id="rId34"/>
    <p:sldId id="300" r:id="rId35"/>
    <p:sldId id="301" r:id="rId36"/>
    <p:sldId id="302" r:id="rId37"/>
    <p:sldId id="303" r:id="rId38"/>
    <p:sldId id="265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270" r:id="rId51"/>
    <p:sldId id="271" r:id="rId52"/>
    <p:sldId id="315" r:id="rId53"/>
    <p:sldId id="316" r:id="rId54"/>
    <p:sldId id="317" r:id="rId55"/>
    <p:sldId id="318" r:id="rId56"/>
    <p:sldId id="319" r:id="rId57"/>
    <p:sldId id="345" r:id="rId58"/>
    <p:sldId id="320" r:id="rId59"/>
    <p:sldId id="338" r:id="rId60"/>
    <p:sldId id="333" r:id="rId61"/>
    <p:sldId id="334" r:id="rId62"/>
    <p:sldId id="335" r:id="rId63"/>
    <p:sldId id="336" r:id="rId64"/>
    <p:sldId id="375" r:id="rId65"/>
    <p:sldId id="339" r:id="rId66"/>
    <p:sldId id="340" r:id="rId67"/>
    <p:sldId id="341" r:id="rId68"/>
    <p:sldId id="260" r:id="rId69"/>
    <p:sldId id="342" r:id="rId70"/>
    <p:sldId id="343" r:id="rId71"/>
    <p:sldId id="344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358" r:id="rId85"/>
    <p:sldId id="359" r:id="rId86"/>
    <p:sldId id="289" r:id="rId87"/>
    <p:sldId id="360" r:id="rId88"/>
    <p:sldId id="361" r:id="rId89"/>
    <p:sldId id="362" r:id="rId90"/>
    <p:sldId id="363" r:id="rId91"/>
    <p:sldId id="321" r:id="rId92"/>
    <p:sldId id="327" r:id="rId93"/>
    <p:sldId id="364" r:id="rId94"/>
    <p:sldId id="365" r:id="rId95"/>
    <p:sldId id="366" r:id="rId96"/>
    <p:sldId id="367" r:id="rId97"/>
    <p:sldId id="368" r:id="rId98"/>
    <p:sldId id="369" r:id="rId99"/>
    <p:sldId id="373" r:id="rId100"/>
    <p:sldId id="370" r:id="rId101"/>
    <p:sldId id="374" r:id="rId102"/>
    <p:sldId id="371" r:id="rId103"/>
    <p:sldId id="322" r:id="rId104"/>
    <p:sldId id="323" r:id="rId105"/>
    <p:sldId id="324" r:id="rId106"/>
    <p:sldId id="325" r:id="rId107"/>
    <p:sldId id="326" r:id="rId108"/>
    <p:sldId id="275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33"/>
            <p14:sldId id="334"/>
            <p14:sldId id="335"/>
            <p14:sldId id="336"/>
            <p14:sldId id="375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7"/>
            <p14:sldId id="364"/>
            <p14:sldId id="365"/>
            <p14:sldId id="366"/>
            <p14:sldId id="367"/>
            <p14:sldId id="368"/>
            <p14:sldId id="369"/>
            <p14:sldId id="373"/>
            <p14:sldId id="370"/>
            <p14:sldId id="374"/>
            <p14:sldId id="371"/>
            <p14:sldId id="322"/>
            <p14:sldId id="323"/>
            <p14:sldId id="324"/>
            <p14:sldId id="325"/>
            <p14:sldId id="326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 autoAdjust="0"/>
    <p:restoredTop sz="94650"/>
  </p:normalViewPr>
  <p:slideViewPr>
    <p:cSldViewPr snapToGrid="0">
      <p:cViewPr>
        <p:scale>
          <a:sx n="140" d="100"/>
          <a:sy n="140" d="100"/>
        </p:scale>
        <p:origin x="-488" y="-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dirty="0" err="1"/>
            <a:t>Processi</a:t>
          </a:r>
          <a:r>
            <a:rPr lang="en-US" dirty="0"/>
            <a:t> di </a:t>
          </a:r>
          <a:r>
            <a:rPr lang="en-US" dirty="0" err="1"/>
            <a:t>supporto</a:t>
          </a:r>
          <a:endParaRPr lang="en-US" dirty="0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dirty="0" err="1"/>
            <a:t>Approvigionamenti</a:t>
          </a:r>
          <a:endParaRPr lang="en-US" dirty="0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dirty="0" err="1"/>
            <a:t>Gestione</a:t>
          </a:r>
          <a:r>
            <a:rPr lang="en-US" dirty="0"/>
            <a:t> </a:t>
          </a:r>
          <a:r>
            <a:rPr lang="en-US" dirty="0" err="1"/>
            <a:t>delle</a:t>
          </a:r>
          <a:r>
            <a:rPr lang="en-US" dirty="0"/>
            <a:t> </a:t>
          </a:r>
          <a:r>
            <a:rPr lang="en-US" dirty="0" err="1"/>
            <a:t>risorse</a:t>
          </a:r>
          <a:r>
            <a:rPr lang="en-US" dirty="0"/>
            <a:t> </a:t>
          </a:r>
          <a:r>
            <a:rPr lang="en-US" dirty="0" err="1"/>
            <a:t>umane</a:t>
          </a:r>
          <a:endParaRPr lang="en-US" dirty="0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 dirty="0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 dirty="0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Processi</a:t>
          </a:r>
          <a:r>
            <a:rPr lang="en-US" sz="1100" kern="1200" dirty="0"/>
            <a:t> di </a:t>
          </a:r>
          <a:r>
            <a:rPr lang="en-US" sz="1100" kern="1200" dirty="0" err="1"/>
            <a:t>supporto</a:t>
          </a:r>
          <a:endParaRPr lang="en-US" sz="1100" kern="1200" dirty="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Approvigionamenti</a:t>
          </a:r>
          <a:endParaRPr lang="en-US" sz="600" kern="1200" dirty="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Gestione</a:t>
          </a:r>
          <a:r>
            <a:rPr lang="en-US" sz="600" kern="1200" dirty="0"/>
            <a:t> </a:t>
          </a:r>
          <a:r>
            <a:rPr lang="en-US" sz="600" kern="1200" dirty="0" err="1"/>
            <a:t>delle</a:t>
          </a:r>
          <a:r>
            <a:rPr lang="en-US" sz="600" kern="1200" dirty="0"/>
            <a:t> </a:t>
          </a:r>
          <a:r>
            <a:rPr lang="en-US" sz="600" kern="1200" dirty="0" err="1"/>
            <a:t>risorse</a:t>
          </a:r>
          <a:r>
            <a:rPr lang="en-US" sz="600" kern="1200" dirty="0"/>
            <a:t> </a:t>
          </a:r>
          <a:r>
            <a:rPr lang="en-US" sz="600" kern="1200" dirty="0" err="1"/>
            <a:t>umane</a:t>
          </a:r>
          <a:endParaRPr lang="en-US" sz="600" kern="1200" dirty="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1D885E-0044-BDF1-D2DD-FEB4A523D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19" y="3254126"/>
            <a:ext cx="9686561" cy="2302669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ECBD127-B5E6-2147-912C-D2783CFC0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699" y="2336800"/>
            <a:ext cx="9366577" cy="3598863"/>
          </a:xfrm>
        </p:spPr>
      </p:pic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Bonita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ingresso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verso </a:t>
            </a:r>
            <a:r>
              <a:rPr lang="en-US" dirty="0" err="1"/>
              <a:t>l’interno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Attività</a:t>
            </a:r>
            <a:r>
              <a:rPr lang="en-US" dirty="0"/>
              <a:t> operative: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e/o </a:t>
            </a:r>
            <a:r>
              <a:rPr lang="en-US" dirty="0" err="1"/>
              <a:t>servizi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uscita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</a:t>
            </a:r>
            <a:r>
              <a:rPr lang="en-US" dirty="0" err="1"/>
              <a:t>attività</a:t>
            </a:r>
            <a:r>
              <a:rPr lang="en-US" dirty="0"/>
              <a:t> operative verso </a:t>
            </a:r>
            <a:r>
              <a:rPr lang="en-US" dirty="0" err="1"/>
              <a:t>l’esterno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Marketing e </a:t>
            </a:r>
            <a:r>
              <a:rPr lang="en-US" dirty="0" err="1"/>
              <a:t>vendite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promozione</a:t>
            </a:r>
            <a:r>
              <a:rPr lang="en-US" dirty="0"/>
              <a:t> del </a:t>
            </a:r>
            <a:r>
              <a:rPr lang="en-US" dirty="0" err="1"/>
              <a:t>prodotto</a:t>
            </a:r>
            <a:r>
              <a:rPr lang="en-US" dirty="0"/>
              <a:t> o </a:t>
            </a:r>
            <a:r>
              <a:rPr lang="en-US" dirty="0" err="1"/>
              <a:t>servizio</a:t>
            </a:r>
            <a:r>
              <a:rPr lang="en-US" dirty="0"/>
              <a:t> e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vendite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Assistenza</a:t>
            </a:r>
            <a:r>
              <a:rPr lang="en-US" dirty="0"/>
              <a:t> al </a:t>
            </a:r>
            <a:r>
              <a:rPr lang="en-US" dirty="0" err="1"/>
              <a:t>cliente</a:t>
            </a:r>
            <a:r>
              <a:rPr lang="en-US" dirty="0"/>
              <a:t> e </a:t>
            </a:r>
            <a:r>
              <a:rPr lang="en-US" dirty="0" err="1"/>
              <a:t>servizi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post-</a:t>
            </a:r>
            <a:r>
              <a:rPr lang="en-US" dirty="0" err="1"/>
              <a:t>vendita</a:t>
            </a:r>
            <a:r>
              <a:rPr lang="en-US" dirty="0"/>
              <a:t> a </a:t>
            </a:r>
            <a:r>
              <a:rPr lang="en-US"/>
              <a:t>supporto del </a:t>
            </a:r>
            <a:r>
              <a:rPr lang="en-US" dirty="0" err="1"/>
              <a:t>cliente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processi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non </a:t>
            </a:r>
            <a:r>
              <a:rPr lang="en-US" dirty="0" err="1"/>
              <a:t>contribuiscono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dell’output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Attivit</a:t>
            </a:r>
            <a:r>
              <a:rPr lang="it-IT" dirty="0">
                <a:latin typeface="CMR10"/>
              </a:rPr>
              <a:t>à </a:t>
            </a:r>
            <a:r>
              <a:rPr lang="it-IT" dirty="0">
                <a:effectLst/>
                <a:latin typeface="CMR10"/>
              </a:rPr>
              <a:t>operative: processo di scannerizzazione e di formattazione dei documenti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Logistica in uscita o esterna: salvataggio documenti digitalizzati in un database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Marketing e vendite: pubblicit</a:t>
            </a:r>
            <a:r>
              <a:rPr lang="it-IT" dirty="0">
                <a:latin typeface="CMR10"/>
              </a:rPr>
              <a:t>à </a:t>
            </a:r>
            <a:r>
              <a:rPr lang="it-IT" dirty="0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 dirty="0">
              <a:effectLst/>
            </a:endParaRP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Modelli di Antony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 dirty="0"/>
              <a:t>Il modello di Antony individua tre tipologie di attività svolte dai tre livelli organizzativi di un’azienda:</a:t>
            </a:r>
          </a:p>
          <a:p>
            <a:r>
              <a:rPr lang="it-IT" dirty="0"/>
              <a:t>Attività strategiche</a:t>
            </a:r>
          </a:p>
          <a:p>
            <a:r>
              <a:rPr lang="it-IT" dirty="0"/>
              <a:t>Attività tattiche</a:t>
            </a:r>
          </a:p>
          <a:p>
            <a:r>
              <a:rPr lang="it-IT" dirty="0"/>
              <a:t>Attività operative</a:t>
            </a:r>
          </a:p>
          <a:p>
            <a:pPr marL="0" indent="0">
              <a:buNone/>
            </a:pPr>
            <a:r>
              <a:rPr lang="it-IT" dirty="0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È coerente con Antony, ma classifica le attività aziendali in base al loro grado di programmabilità e non più in al livello gerarchico delle persone che le svolgono</a:t>
            </a:r>
          </a:p>
          <a:p>
            <a:r>
              <a:rPr lang="it-IT" dirty="0"/>
              <a:t>Attività difficilmente strutturabili: processi di decisione che richiedono soluzione ad hoc</a:t>
            </a:r>
          </a:p>
          <a:p>
            <a:r>
              <a:rPr lang="it-IT" dirty="0"/>
              <a:t>Attività mediamente strutturabili: in parte strutturabili, ma con un minimo grado di discrezionalità</a:t>
            </a:r>
          </a:p>
          <a:p>
            <a:r>
              <a:rPr lang="it-IT" dirty="0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Per </a:t>
            </a:r>
            <a:r>
              <a:rPr lang="en-US" dirty="0" err="1"/>
              <a:t>classificare</a:t>
            </a:r>
            <a:r>
              <a:rPr lang="en-US" dirty="0"/>
              <a:t> un </a:t>
            </a: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, </a:t>
            </a:r>
            <a:r>
              <a:rPr lang="en-US" dirty="0" err="1"/>
              <a:t>cioè</a:t>
            </a:r>
            <a:r>
              <a:rPr lang="en-US" dirty="0"/>
              <a:t> il modo in cui il manager decide una data azione, la </a:t>
            </a:r>
            <a:r>
              <a:rPr lang="en-US" dirty="0" err="1"/>
              <a:t>griglia</a:t>
            </a:r>
            <a:r>
              <a:rPr lang="en-US" dirty="0"/>
              <a:t> di </a:t>
            </a:r>
            <a:r>
              <a:rPr lang="en-US" dirty="0" err="1"/>
              <a:t>Gorry</a:t>
            </a:r>
            <a:r>
              <a:rPr lang="en-US" dirty="0"/>
              <a:t> e Scott-Morton </a:t>
            </a:r>
            <a:r>
              <a:rPr lang="en-US" dirty="0" err="1"/>
              <a:t>è</a:t>
            </a:r>
            <a:r>
              <a:rPr lang="en-US" dirty="0"/>
              <a:t> 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diffusi</a:t>
            </a:r>
            <a:endParaRPr lang="en-US" dirty="0"/>
          </a:p>
          <a:p>
            <a:r>
              <a:rPr lang="en-US" dirty="0" err="1"/>
              <a:t>Incrocia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livelli</a:t>
            </a:r>
            <a:r>
              <a:rPr lang="en-US" dirty="0"/>
              <a:t> di </a:t>
            </a:r>
            <a:r>
              <a:rPr lang="en-US" dirty="0" err="1"/>
              <a:t>controllo</a:t>
            </a:r>
            <a:r>
              <a:rPr lang="en-US" dirty="0"/>
              <a:t> di Antony con le </a:t>
            </a:r>
            <a:r>
              <a:rPr lang="en-US" dirty="0" err="1"/>
              <a:t>tipologie</a:t>
            </a:r>
            <a:r>
              <a:rPr lang="en-US" dirty="0"/>
              <a:t> </a:t>
            </a:r>
            <a:r>
              <a:rPr lang="en-US" dirty="0" err="1"/>
              <a:t>decisionali</a:t>
            </a:r>
            <a:r>
              <a:rPr lang="en-US" dirty="0"/>
              <a:t> (</a:t>
            </a:r>
            <a:r>
              <a:rPr lang="en-US" dirty="0" err="1"/>
              <a:t>strutturate</a:t>
            </a:r>
            <a:r>
              <a:rPr lang="en-US" dirty="0"/>
              <a:t>, </a:t>
            </a:r>
            <a:r>
              <a:rPr lang="en-US" dirty="0" err="1"/>
              <a:t>semistrutturate</a:t>
            </a:r>
            <a:r>
              <a:rPr lang="en-US" dirty="0"/>
              <a:t>, non </a:t>
            </a:r>
            <a:r>
              <a:rPr lang="en-US" dirty="0" err="1"/>
              <a:t>strutturate</a:t>
            </a:r>
            <a:r>
              <a:rPr lang="en-US" dirty="0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Alcuni autori propongono una classificazione a livello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ACC3FD-3CBC-174A-98B2-853F2696F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5"/>
          <a:stretch/>
        </p:blipFill>
        <p:spPr>
          <a:xfrm>
            <a:off x="2075688" y="2184275"/>
            <a:ext cx="6823456" cy="37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9A1CB2-8F77-8B45-93C8-BB5E16A8E2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69430" y="2156379"/>
            <a:ext cx="5061856" cy="4566919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35" y="3178629"/>
            <a:ext cx="5873309" cy="34377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EA1E94-73CA-F0BC-34AB-4DB73B6EE1EA}"/>
              </a:ext>
            </a:extLst>
          </p:cNvPr>
          <p:cNvSpPr txBox="1"/>
          <p:nvPr/>
        </p:nvSpPr>
        <p:spPr>
          <a:xfrm>
            <a:off x="1508521" y="2474893"/>
            <a:ext cx="795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Clicca sull’icona per accedere alla nostra dashboard</a:t>
            </a:r>
          </a:p>
        </p:txBody>
      </p:sp>
    </p:spTree>
    <p:extLst>
      <p:ext uri="{BB962C8B-B14F-4D97-AF65-F5344CB8AC3E}">
        <p14:creationId xmlns:p14="http://schemas.microsoft.com/office/powerpoint/2010/main" val="3011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05F9EE8-7EB2-AE49-8701-6514FF8AE372}"/>
              </a:ext>
            </a:extLst>
          </p:cNvPr>
          <p:cNvGraphicFramePr>
            <a:graphicFrameLocks noGrp="1"/>
          </p:cNvGraphicFramePr>
          <p:nvPr/>
        </p:nvGraphicFramePr>
        <p:xfrm>
          <a:off x="1749287" y="2690191"/>
          <a:ext cx="8388624" cy="2888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8578">
                  <a:extLst>
                    <a:ext uri="{9D8B030D-6E8A-4147-A177-3AD203B41FA5}">
                      <a16:colId xmlns:a16="http://schemas.microsoft.com/office/drawing/2014/main" val="3629134741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3940326402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0639648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484832659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31473960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247556048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128211905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34508180"/>
                    </a:ext>
                  </a:extLst>
                </a:gridCol>
              </a:tblGrid>
              <a:tr h="611778"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Anno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PD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AD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PS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AS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Totale capezzoli non munti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Tempo nell'area (h)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Somma spostamenti animali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847691560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2019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263,3333333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50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297,0833333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2,666666667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613,0833333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69233,16667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15051,91667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1052899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2020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400,75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88,91666667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374,5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873,1666667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119767,3333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27218,5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2767161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2021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353,25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0" dirty="0">
                          <a:solidFill>
                            <a:schemeClr val="bg1"/>
                          </a:solidFill>
                          <a:effectLst/>
                        </a:rPr>
                        <a:t>100,0833333</a:t>
                      </a:r>
                      <a:endParaRPr lang="it-IT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373,1666667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14,83333333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841,3333333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101904,5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29054,5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23447472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2022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>
                          <a:solidFill>
                            <a:srgbClr val="00B050"/>
                          </a:solidFill>
                          <a:effectLst/>
                        </a:rPr>
                        <a:t>201,4166667</a:t>
                      </a:r>
                      <a:endParaRPr lang="it-IT" sz="12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59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186,3333333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11,91666667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458,6666667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82073,75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26157,8333</a:t>
                      </a:r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423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</a:t>
            </a:r>
            <a:r>
              <a:rPr lang="it-IT"/>
              <a:t>numero</a:t>
            </a:r>
            <a:r>
              <a:rPr lang="it-IT" dirty="0"/>
              <a:t>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BPMN: Concordato Preventivo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839E5D0D-F6CC-D644-BEB4-33A0050FF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753" y="2336800"/>
            <a:ext cx="7172470" cy="3598863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3B11DD-C2B2-2A4F-86E2-3CB65877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Model: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8D19BDD-15B8-F14C-A156-A82254D7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67648"/>
            <a:ext cx="9613900" cy="31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Variabili: Concordato Preventivo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CEF695-FA6A-B342-9AFB-5EEF9D6C7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38" y="3228181"/>
            <a:ext cx="6819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Contratti: Concordato Preventivo</a:t>
            </a:r>
          </a:p>
        </p:txBody>
      </p:sp>
      <p:pic>
        <p:nvPicPr>
          <p:cNvPr id="7" name="Segnaposto contenuto 6" descr="Immagine che contiene testo, tavolo&#10;&#10;Descrizione generata automaticamente">
            <a:extLst>
              <a:ext uri="{FF2B5EF4-FFF2-40B4-BE49-F238E27FC236}">
                <a16:creationId xmlns:a16="http://schemas.microsoft.com/office/drawing/2014/main" id="{E904E781-651C-4F4F-A945-30BCCB0C9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788" y="3520281"/>
            <a:ext cx="7772400" cy="1231900"/>
          </a:xfrm>
        </p:spPr>
      </p:pic>
    </p:spTree>
    <p:extLst>
      <p:ext uri="{BB962C8B-B14F-4D97-AF65-F5344CB8AC3E}">
        <p14:creationId xmlns:p14="http://schemas.microsoft.com/office/powerpoint/2010/main" val="4037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Form: Concordato Preventivo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A4B33B1-7551-694F-A922-7532E6B9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41580"/>
            <a:ext cx="9613900" cy="3589302"/>
          </a:xfrm>
        </p:spPr>
      </p:pic>
    </p:spTree>
    <p:extLst>
      <p:ext uri="{BB962C8B-B14F-4D97-AF65-F5344CB8AC3E}">
        <p14:creationId xmlns:p14="http://schemas.microsoft.com/office/powerpoint/2010/main" val="29614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6089B-1C3C-2842-B759-2E81242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Organigramma: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BA64A4B-BA85-B54A-9691-F36725693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642004"/>
            <a:ext cx="9613900" cy="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EA5FE34-E41C-C641-93C8-7E8EB11F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951777"/>
            <a:ext cx="9613900" cy="23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5612452-5D60-9947-B727-21511216C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56" y="2336800"/>
            <a:ext cx="8112464" cy="3598863"/>
          </a:xfrm>
        </p:spPr>
      </p:pic>
    </p:spTree>
    <p:extLst>
      <p:ext uri="{BB962C8B-B14F-4D97-AF65-F5344CB8AC3E}">
        <p14:creationId xmlns:p14="http://schemas.microsoft.com/office/powerpoint/2010/main" val="9453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7FE9952E-23B0-AD48-9E59-9CA06A76A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309" y="2336800"/>
            <a:ext cx="6413358" cy="3598863"/>
          </a:xfrm>
        </p:spPr>
      </p:pic>
    </p:spTree>
    <p:extLst>
      <p:ext uri="{BB962C8B-B14F-4D97-AF65-F5344CB8AC3E}">
        <p14:creationId xmlns:p14="http://schemas.microsoft.com/office/powerpoint/2010/main" val="13262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FA99730-BBD9-5140-A65F-E228EFA5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90" y="2336800"/>
            <a:ext cx="8710395" cy="3598863"/>
          </a:xfrm>
        </p:spPr>
      </p:pic>
    </p:spTree>
    <p:extLst>
      <p:ext uri="{BB962C8B-B14F-4D97-AF65-F5344CB8AC3E}">
        <p14:creationId xmlns:p14="http://schemas.microsoft.com/office/powerpoint/2010/main" val="29612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3DA998E-3B5B-B343-882F-398FD7935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06019"/>
            <a:ext cx="9613900" cy="30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D126191-7589-5149-A94B-8F056F734337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5CF5BED-E24B-4C49-A371-6F074AC2BBB1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2C37195F-F969-574B-A85C-7E3E57AD76D9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14EAC20-C80D-7341-9630-32329177B6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439</TotalTime>
  <Words>3284</Words>
  <Application>Microsoft Macintosh PowerPoint</Application>
  <PresentationFormat>Widescreen</PresentationFormat>
  <Paragraphs>977</Paragraphs>
  <Slides>105</Slides>
  <Notes>34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105</vt:i4>
      </vt:variant>
    </vt:vector>
  </HeadingPairs>
  <TitlesOfParts>
    <vt:vector size="114" baseType="lpstr">
      <vt:lpstr>Arial</vt:lpstr>
      <vt:lpstr>Calibri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Antony e Simon</vt:lpstr>
      <vt:lpstr>Attività strategiche</vt:lpstr>
      <vt:lpstr>Attività tattiche</vt:lpstr>
      <vt:lpstr>Attività operative</vt:lpstr>
      <vt:lpstr>Dematerializzazione: Antony</vt:lpstr>
      <vt:lpstr>Dematerializzazione: Antony</vt:lpstr>
      <vt:lpstr>Dematerializzazione: Antony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Andamento medio capezzoli non trovati </vt:lpstr>
      <vt:lpstr>Confronto capezzoli non trovati</vt:lpstr>
      <vt:lpstr>Andamento temporale</vt:lpstr>
      <vt:lpstr>Statistiche capezzoli non trovati </vt:lpstr>
      <vt:lpstr>Statistiche conducibilità</vt:lpstr>
      <vt:lpstr>Statistiche flusso  </vt:lpstr>
      <vt:lpstr>Statistiche produzione  </vt:lpstr>
      <vt:lpstr>Statistiche minuti totali  </vt:lpstr>
      <vt:lpstr>Andamento produzione su minuti totali</vt:lpstr>
      <vt:lpstr>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Concordato Preventivo</vt:lpstr>
      <vt:lpstr>Data Model: Concordato Preventivo</vt:lpstr>
      <vt:lpstr>Variabili: Concordato Preventivo</vt:lpstr>
      <vt:lpstr>Contratti: Concordato Preventivo</vt:lpstr>
      <vt:lpstr>Form: Concordato Preventivo</vt:lpstr>
      <vt:lpstr>Organigramma: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ALESSANDRO VANACORE</dc:creator>
  <cp:lastModifiedBy>RAFFAELE RUSSO</cp:lastModifiedBy>
  <cp:revision>12</cp:revision>
  <dcterms:created xsi:type="dcterms:W3CDTF">2022-12-10T15:54:36Z</dcterms:created>
  <dcterms:modified xsi:type="dcterms:W3CDTF">2022-12-14T14:13:53Z</dcterms:modified>
</cp:coreProperties>
</file>